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71" r:id="rId3"/>
    <p:sldId id="257" r:id="rId4"/>
    <p:sldId id="258" r:id="rId5"/>
    <p:sldId id="261" r:id="rId6"/>
    <p:sldId id="259" r:id="rId7"/>
    <p:sldId id="282" r:id="rId8"/>
    <p:sldId id="262" r:id="rId9"/>
    <p:sldId id="260" r:id="rId10"/>
    <p:sldId id="277" r:id="rId11"/>
    <p:sldId id="266" r:id="rId12"/>
    <p:sldId id="263" r:id="rId13"/>
    <p:sldId id="264" r:id="rId14"/>
    <p:sldId id="281" r:id="rId15"/>
    <p:sldId id="280" r:id="rId16"/>
    <p:sldId id="278" r:id="rId17"/>
    <p:sldId id="267" r:id="rId18"/>
    <p:sldId id="279" r:id="rId19"/>
    <p:sldId id="268" r:id="rId20"/>
    <p:sldId id="274" r:id="rId21"/>
    <p:sldId id="275" r:id="rId22"/>
    <p:sldId id="276" r:id="rId23"/>
    <p:sldId id="269" r:id="rId24"/>
    <p:sldId id="270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85472" autoAdjust="0"/>
  </p:normalViewPr>
  <p:slideViewPr>
    <p:cSldViewPr snapToGrid="0" snapToObjects="1">
      <p:cViewPr varScale="1">
        <p:scale>
          <a:sx n="94" d="100"/>
          <a:sy n="94" d="100"/>
        </p:scale>
        <p:origin x="229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5742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853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270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46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246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86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643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587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362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488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741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9133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76" y="548640"/>
            <a:ext cx="6045817" cy="1179576"/>
          </a:xfrm>
        </p:spPr>
        <p:txBody>
          <a:bodyPr>
            <a:normAutofit/>
          </a:bodyPr>
          <a:lstStyle/>
          <a:p>
            <a:r>
              <a:rPr lang="en-US" sz="3500" dirty="0"/>
              <a:t>Deep Q-Network (DQN) for Traffic Light Control</a:t>
            </a:r>
          </a:p>
        </p:txBody>
      </p:sp>
      <p:sp>
        <p:nvSpPr>
          <p:cNvPr id="29" name="Content Placeholder 2"/>
          <p:cNvSpPr>
            <a:spLocks noGrp="1"/>
          </p:cNvSpPr>
          <p:nvPr>
            <p:ph idx="1"/>
          </p:nvPr>
        </p:nvSpPr>
        <p:spPr>
          <a:xfrm>
            <a:off x="934647" y="2286001"/>
            <a:ext cx="7626096" cy="3695020"/>
          </a:xfrm>
        </p:spPr>
        <p:txBody>
          <a:bodyPr>
            <a:normAutofit/>
          </a:bodyPr>
          <a:lstStyle/>
          <a:p>
            <a:pPr marL="0" indent="0">
              <a:buNone/>
              <a:defRPr sz="2000"/>
            </a:pPr>
            <a:endParaRPr sz="1900" dirty="0"/>
          </a:p>
          <a:p>
            <a:pPr>
              <a:defRPr sz="2000"/>
            </a:pPr>
            <a:r>
              <a:rPr sz="1900" dirty="0"/>
              <a:t>Authors: Nawaf Salman, Nahel </a:t>
            </a:r>
            <a:r>
              <a:rPr sz="1900" dirty="0" err="1"/>
              <a:t>Awidat</a:t>
            </a:r>
            <a:endParaRPr lang="en-US" sz="1900" dirty="0"/>
          </a:p>
          <a:p>
            <a:pPr>
              <a:defRPr sz="2000"/>
            </a:pPr>
            <a:r>
              <a:rPr lang="en-US" sz="1900" dirty="0"/>
              <a:t>Supervisor: Dr. </a:t>
            </a:r>
            <a:r>
              <a:rPr lang="en-US" sz="1900" dirty="0" err="1"/>
              <a:t>Ayal</a:t>
            </a:r>
            <a:r>
              <a:rPr lang="en-US" sz="1900" dirty="0"/>
              <a:t> </a:t>
            </a:r>
            <a:r>
              <a:rPr lang="en-US" sz="1900" dirty="0" err="1"/>
              <a:t>Taitler</a:t>
            </a:r>
            <a:endParaRPr sz="1900" dirty="0"/>
          </a:p>
          <a:p>
            <a:pPr>
              <a:defRPr sz="2000"/>
            </a:pPr>
            <a:r>
              <a:rPr sz="1900" dirty="0"/>
              <a:t>Submission Date: </a:t>
            </a:r>
            <a:r>
              <a:rPr lang="en-US" sz="1900" dirty="0"/>
              <a:t>07/11/2024</a:t>
            </a:r>
          </a:p>
          <a:p>
            <a:pPr>
              <a:defRPr sz="2000"/>
            </a:pPr>
            <a:r>
              <a:rPr lang="en-US" sz="1900" dirty="0"/>
              <a:t>Semester: Winter 2023</a:t>
            </a:r>
            <a:endParaRPr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DQN - </a:t>
            </a:r>
            <a:r>
              <a:rPr dirty="0"/>
              <a:t>Training Process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158DE-CEB0-15A3-E405-4C8333C23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13" y="2102615"/>
            <a:ext cx="7289247" cy="35552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5F1C27-4446-4B2E-4CDA-9225319A04DA}"/>
              </a:ext>
            </a:extLst>
          </p:cNvPr>
          <p:cNvSpPr txBox="1"/>
          <p:nvPr/>
        </p:nvSpPr>
        <p:spPr>
          <a:xfrm>
            <a:off x="13346" y="5761494"/>
            <a:ext cx="911730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Wang, </a:t>
            </a:r>
            <a:r>
              <a:rPr lang="en-US" sz="1400" dirty="0" err="1"/>
              <a:t>Siyu</a:t>
            </a:r>
            <a:r>
              <a:rPr lang="en-US" sz="1400" dirty="0"/>
              <a:t>, et al. "Auto-MAP: A DQN framework for exploring distributed execution plans for DNN workloads." </a:t>
            </a:r>
            <a:r>
              <a:rPr lang="en-US" sz="1400" dirty="0" err="1"/>
              <a:t>arXiv</a:t>
            </a:r>
            <a:r>
              <a:rPr lang="en-US" sz="1400" dirty="0"/>
              <a:t> preprint arXiv:2007.04069 (2020).</a:t>
            </a:r>
            <a:endParaRPr lang="en-IL" sz="1400" dirty="0"/>
          </a:p>
        </p:txBody>
      </p:sp>
    </p:spTree>
    <p:extLst>
      <p:ext uri="{BB962C8B-B14F-4D97-AF65-F5344CB8AC3E}">
        <p14:creationId xmlns:p14="http://schemas.microsoft.com/office/powerpoint/2010/main" val="1287268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Training Process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22960" y="2068699"/>
                <a:ext cx="8229600" cy="4525963"/>
              </a:xfrm>
            </p:spPr>
            <p:txBody>
              <a:bodyPr>
                <a:normAutofit lnSpcReduction="10000"/>
              </a:bodyPr>
              <a:lstStyle/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Training DQN involves: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Replay memory for experience storage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Target network for stability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Soft updates for gradual learning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choose optimal action using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𝑒𝑥𝑝𝑙𝑜𝑟𝑎𝑡𝑖𝑜𝑛</m:t>
                    </m:r>
                  </m:oMath>
                </a14:m>
                <a:r>
                  <a:rPr lang="en-US" dirty="0"/>
                  <a:t> method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        at each step: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	- choose optimal action with probability 1 -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  <a:defRPr sz="2000"/>
                </a:pPr>
                <a:r>
                  <a:rPr lang="en-US" dirty="0"/>
                  <a:t>		- choose random action with probability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dirty="0"/>
              </a:p>
              <a:p>
                <a:pPr marL="0" indent="0">
                  <a:buNone/>
                  <a:defRPr sz="2000"/>
                </a:pPr>
                <a:r>
                  <a:rPr lang="en-US" dirty="0"/>
                  <a:t>		- </a:t>
                </a:r>
                <a14:m>
                  <m:oMath xmlns:m="http://schemas.openxmlformats.org/officeDocument/2006/math">
                    <m:r>
                      <a:rPr lang="en-IL" i="1"/>
                      <m:t>𝜖</m:t>
                    </m:r>
                    <m:r>
                      <a:rPr lang="en-IL" i="1"/>
                      <m:t>=</m:t>
                    </m:r>
                    <m:sSub>
                      <m:sSubPr>
                        <m:ctrlPr>
                          <a:rPr lang="en-IL" i="1"/>
                        </m:ctrlPr>
                      </m:sSubPr>
                      <m:e>
                        <m:r>
                          <a:rPr lang="en-IL" i="1"/>
                          <m:t>𝜖</m:t>
                        </m:r>
                      </m:e>
                      <m:sub>
                        <m:r>
                          <a:rPr lang="en-IL" i="1"/>
                          <m:t>𝑒𝑛𝑑</m:t>
                        </m:r>
                      </m:sub>
                    </m:sSub>
                    <m:r>
                      <a:rPr lang="en-IL" i="1"/>
                      <m:t>+(</m:t>
                    </m:r>
                    <m:sSub>
                      <m:sSubPr>
                        <m:ctrlPr>
                          <a:rPr lang="en-IL" i="1"/>
                        </m:ctrlPr>
                      </m:sSubPr>
                      <m:e>
                        <m:r>
                          <a:rPr lang="en-IL" i="1"/>
                          <m:t>𝜖</m:t>
                        </m:r>
                      </m:e>
                      <m:sub>
                        <m:r>
                          <a:rPr lang="en-IL" i="1"/>
                          <m:t>𝑠𝑡𝑎𝑟𝑡</m:t>
                        </m:r>
                      </m:sub>
                    </m:sSub>
                    <m:r>
                      <a:rPr lang="en-IL" i="1"/>
                      <m:t>−</m:t>
                    </m:r>
                    <m:sSub>
                      <m:sSubPr>
                        <m:ctrlPr>
                          <a:rPr lang="en-IL" i="1"/>
                        </m:ctrlPr>
                      </m:sSubPr>
                      <m:e>
                        <m:r>
                          <a:rPr lang="en-IL" i="1"/>
                          <m:t>𝜖</m:t>
                        </m:r>
                      </m:e>
                      <m:sub>
                        <m:r>
                          <a:rPr lang="en-IL" i="1"/>
                          <m:t>𝑒𝑛𝑑</m:t>
                        </m:r>
                      </m:sub>
                    </m:sSub>
                    <m:r>
                      <a:rPr lang="en-IL" i="1"/>
                      <m:t>)</m:t>
                    </m:r>
                    <m:sSup>
                      <m:sSupPr>
                        <m:ctrlPr>
                          <a:rPr lang="en-IL" i="1"/>
                        </m:ctrlPr>
                      </m:sSupPr>
                      <m:e>
                        <m:r>
                          <a:rPr lang="en-IL" i="1"/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IL" i="1"/>
                            </m:ctrlPr>
                          </m:fPr>
                          <m:num>
                            <m:r>
                              <a:rPr lang="en-IL" i="1"/>
                              <m:t>−</m:t>
                            </m:r>
                            <m:r>
                              <a:rPr lang="en-IL" i="1"/>
                              <m:t>𝑖</m:t>
                            </m:r>
                          </m:num>
                          <m:den>
                            <m:r>
                              <a:rPr lang="en-IL" i="1"/>
                              <m:t>𝑑𝑒𝑐𝑎𝑦</m:t>
                            </m:r>
                          </m:den>
                        </m:f>
                      </m:sup>
                    </m:sSup>
                  </m:oMath>
                </a14:m>
                <a:endParaRPr lang="en-US" dirty="0"/>
              </a:p>
              <a:p>
                <a:pPr marL="0" indent="0">
                  <a:buNone/>
                  <a:defRPr sz="2000"/>
                </a:pPr>
                <a:r>
                  <a:rPr lang="en-US" dirty="0"/>
                  <a:t> </a:t>
                </a:r>
              </a:p>
              <a:p>
                <a:pPr marL="0" indent="0">
                  <a:buNone/>
                  <a:defRPr sz="2000"/>
                </a:pP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960" y="2068699"/>
                <a:ext cx="8229600" cy="4525963"/>
              </a:xfrm>
              <a:blipFill>
                <a:blip r:embed="rId2"/>
                <a:stretch>
                  <a:fillRect l="-1778" t="-1884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Simulation Environment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737361"/>
            <a:ext cx="8229600" cy="4525963"/>
          </a:xfrm>
        </p:spPr>
        <p:txBody>
          <a:bodyPr/>
          <a:lstStyle/>
          <a:p>
            <a:pPr marL="0" indent="0">
              <a:buNone/>
              <a:defRPr sz="2000"/>
            </a:pPr>
            <a:endParaRPr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SUMO (</a:t>
            </a:r>
            <a:r>
              <a:rPr lang="en-US" sz="2000" kern="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Simulation of Urban </a:t>
            </a:r>
            <a:r>
              <a:rPr lang="en-US" sz="2000" kern="0" dirty="0" err="1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MObility</a:t>
            </a:r>
            <a:r>
              <a:rPr lang="en-US" dirty="0"/>
              <a:t>): </a:t>
            </a:r>
          </a:p>
          <a:p>
            <a:pPr marL="0" indent="0">
              <a:buNone/>
              <a:defRPr sz="2000"/>
            </a:pPr>
            <a:r>
              <a:rPr lang="en-US" dirty="0"/>
              <a:t>	- create junction and traffic light system (TLS)</a:t>
            </a:r>
          </a:p>
          <a:p>
            <a:pPr marL="0" indent="0">
              <a:buNone/>
              <a:defRPr sz="2000"/>
            </a:pPr>
            <a:r>
              <a:rPr lang="en-US" dirty="0"/>
              <a:t>	- create cars and buses flows</a:t>
            </a:r>
          </a:p>
          <a:p>
            <a:pPr marL="0" indent="0">
              <a:buNone/>
              <a:defRPr sz="2000"/>
            </a:pPr>
            <a:r>
              <a:rPr lang="en-US" dirty="0"/>
              <a:t>	- provides ability to customize the environment</a:t>
            </a:r>
          </a:p>
          <a:p>
            <a:pPr marL="0" indent="0">
              <a:buNone/>
              <a:defRPr sz="2000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TRACI</a:t>
            </a:r>
            <a:r>
              <a:rPr lang="en-US" dirty="0"/>
              <a:t>:</a:t>
            </a:r>
          </a:p>
          <a:p>
            <a:pPr marL="0" indent="0">
              <a:buNone/>
              <a:defRPr sz="2000"/>
            </a:pPr>
            <a:r>
              <a:rPr lang="en-US" dirty="0"/>
              <a:t>	- API to communicate with SUMO</a:t>
            </a:r>
          </a:p>
          <a:p>
            <a:pPr marL="0" indent="0">
              <a:buNone/>
              <a:defRPr sz="2000"/>
            </a:pPr>
            <a:r>
              <a:rPr lang="en-US" dirty="0"/>
              <a:t>	- Get data about junction status</a:t>
            </a:r>
          </a:p>
          <a:p>
            <a:pPr marL="0" indent="0">
              <a:buNone/>
              <a:defRPr sz="2000"/>
            </a:pPr>
            <a:r>
              <a:rPr lang="en-US" dirty="0"/>
              <a:t>	- Control the TLS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Simulation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Traffic setup includes:</a:t>
            </a:r>
          </a:p>
          <a:p>
            <a:pPr marL="0" indent="0">
              <a:buNone/>
              <a:defRPr sz="2000"/>
            </a:pPr>
            <a:r>
              <a:rPr lang="en-US" dirty="0"/>
              <a:t>	</a:t>
            </a:r>
            <a:r>
              <a:rPr dirty="0"/>
              <a:t>- Vehicle types: cars, buses</a:t>
            </a:r>
          </a:p>
          <a:p>
            <a:pPr marL="0" indent="0">
              <a:buNone/>
              <a:defRPr sz="2000"/>
            </a:pPr>
            <a:r>
              <a:rPr lang="en-US" dirty="0"/>
              <a:t>	</a:t>
            </a:r>
            <a:r>
              <a:rPr dirty="0"/>
              <a:t>- Pre-defined traffic phases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Exponential</a:t>
            </a:r>
            <a:r>
              <a:rPr lang="en-US" dirty="0"/>
              <a:t>ly</a:t>
            </a:r>
            <a:r>
              <a:rPr dirty="0"/>
              <a:t> distribut</a:t>
            </a:r>
            <a:r>
              <a:rPr lang="en-US" dirty="0"/>
              <a:t>ed</a:t>
            </a:r>
            <a:r>
              <a:rPr dirty="0"/>
              <a:t> </a:t>
            </a:r>
            <a:r>
              <a:rPr lang="en-US" dirty="0"/>
              <a:t>intervals </a:t>
            </a:r>
            <a:r>
              <a:rPr dirty="0"/>
              <a:t>mimics real traffic flow.</a:t>
            </a:r>
          </a:p>
          <a:p>
            <a:pPr marL="0" indent="0">
              <a:buNone/>
              <a:defRPr sz="2000"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A94941-3F45-4E18-52B3-2489B1626F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46"/>
          <a:stretch/>
        </p:blipFill>
        <p:spPr bwMode="auto">
          <a:xfrm>
            <a:off x="2272711" y="3715529"/>
            <a:ext cx="2765425" cy="248031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2C85C56F-7E19-7917-AA64-CB6F9AE58C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528" y="2891367"/>
            <a:ext cx="1600200" cy="30861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Simulation Setup</a:t>
            </a:r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1DC98F64-8324-CD11-18E1-F3C59004DC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992" y="1927223"/>
            <a:ext cx="5143501" cy="4346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1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Simulation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041677"/>
            <a:ext cx="8018962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3 simulation types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Run each simulation 10 times (with different seeds) and train 10 models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Run 100-200 episodes to train each model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Run 3600 steps in each episode</a:t>
            </a:r>
          </a:p>
        </p:txBody>
      </p:sp>
    </p:spTree>
    <p:extLst>
      <p:ext uri="{BB962C8B-B14F-4D97-AF65-F5344CB8AC3E}">
        <p14:creationId xmlns:p14="http://schemas.microsoft.com/office/powerpoint/2010/main" val="2529845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589FC63-EB54-88A0-6321-FDEB16816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1</a:t>
            </a:r>
            <a:endParaRPr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BCBAAEA-6DA0-F7DC-EE4F-479271251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766" y="1928328"/>
            <a:ext cx="7543801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low pressure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cars only</a:t>
            </a:r>
            <a:br>
              <a:rPr lang="en-US" dirty="0"/>
            </a:br>
            <a:r>
              <a:rPr lang="en-US" dirty="0"/>
              <a:t>        - in each lane with interval: exp(</a:t>
            </a:r>
            <a:r>
              <a:rPr lang="he-IL" sz="1800" kern="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0.07</a:t>
            </a:r>
            <a:r>
              <a:rPr lang="en-US" sz="1800" kern="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reward = minus TTT</a:t>
            </a:r>
            <a:endParaRPr lang="en-IL" dirty="0"/>
          </a:p>
        </p:txBody>
      </p:sp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25D8B853-71A8-CC4B-1BDF-2D00C6B402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7943" y="3178107"/>
            <a:ext cx="3714476" cy="302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03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5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04961"/>
            <a:ext cx="7543800" cy="1450757"/>
          </a:xfrm>
        </p:spPr>
        <p:txBody>
          <a:bodyPr/>
          <a:lstStyle/>
          <a:p>
            <a:r>
              <a:rPr dirty="0"/>
              <a:t>Results - Low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8EC66E-4956-11E8-9DDE-0C899B75D2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342" y="1843879"/>
            <a:ext cx="5783036" cy="432532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589FC63-EB54-88A0-6321-FDEB16816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2 + 3</a:t>
            </a:r>
            <a:endParaRPr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BCBAAEA-6DA0-F7DC-EE4F-479271251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766" y="1928328"/>
            <a:ext cx="7543801" cy="402336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high pressure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cars and buses</a:t>
            </a:r>
            <a:br>
              <a:rPr lang="en-US" dirty="0"/>
            </a:br>
            <a:r>
              <a:rPr lang="en-US" dirty="0"/>
              <a:t>        - cars with intervals between exp(0.07) and exp(0.1)</a:t>
            </a:r>
            <a:br>
              <a:rPr lang="en-US" dirty="0"/>
            </a:br>
            <a:r>
              <a:rPr lang="en-US" dirty="0"/>
              <a:t>        - buses with intervals between exp(0.01) and exp(0.03)</a:t>
            </a:r>
            <a:endParaRPr lang="en-US" sz="1800" kern="0" dirty="0"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reward: </a:t>
            </a:r>
            <a:br>
              <a:rPr lang="en-US" dirty="0"/>
            </a:br>
            <a:r>
              <a:rPr lang="en-US" dirty="0"/>
              <a:t>        - Sim2: minus TTT</a:t>
            </a:r>
            <a:br>
              <a:rPr lang="en-US" dirty="0"/>
            </a:br>
            <a:r>
              <a:rPr lang="en-US" dirty="0"/>
              <a:t>        - Sim3: minus weighted TTT</a:t>
            </a:r>
            <a:endParaRPr lang="en-IL" dirty="0"/>
          </a:p>
        </p:txBody>
      </p: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45A5F220-3CAF-FB85-CBE0-89CA37608C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90407" y="3322864"/>
            <a:ext cx="3412671" cy="291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951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Results - High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FF6C5F-92AA-585D-52E4-50DC949F6C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415" y="2161889"/>
            <a:ext cx="7394344" cy="4079638"/>
          </a:xfrm>
          <a:prstGeom prst="rect">
            <a:avLst/>
          </a:prstGeom>
        </p:spPr>
      </p:pic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5EEC721E-FB38-EA40-05DB-0FAC2AF2B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687" y="1872423"/>
            <a:ext cx="7543801" cy="4293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Weighted Reward</a:t>
            </a:r>
            <a:endParaRPr lang="en-IL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53D6-BD5F-99C8-1D17-6370DFD74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/>
          <a:p>
            <a:r>
              <a:rPr lang="en-US" sz="3500" dirty="0"/>
              <a:t>Outline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BF2B5C-BAC6-A3BB-CE6E-DB6046A327EF}"/>
              </a:ext>
            </a:extLst>
          </p:cNvPr>
          <p:cNvSpPr txBox="1"/>
          <p:nvPr/>
        </p:nvSpPr>
        <p:spPr>
          <a:xfrm>
            <a:off x="763198" y="2032846"/>
            <a:ext cx="45720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  <a:defRPr sz="2000"/>
            </a:pPr>
            <a:r>
              <a:rPr lang="en-US" dirty="0"/>
              <a:t>Introduction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Problem Statement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Explored Solutions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DQN – Why ?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DQN – High Level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DQN – MDP definition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DQN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DQN – Training Process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Simulation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Results</a:t>
            </a:r>
          </a:p>
          <a:p>
            <a:pPr marL="342900" indent="-342900">
              <a:buFontTx/>
              <a:buChar char="-"/>
              <a:defRPr sz="2000"/>
            </a:pPr>
            <a:r>
              <a:rPr lang="en-US" dirty="0"/>
              <a:t>Conclusion &amp; Future Work</a:t>
            </a:r>
          </a:p>
          <a:p>
            <a:pPr marL="342900" indent="-342900">
              <a:buFontTx/>
              <a:buChar char="-"/>
              <a:defRPr sz="2000"/>
            </a:pPr>
            <a:endParaRPr lang="en-US" dirty="0"/>
          </a:p>
          <a:p>
            <a:pPr marL="342900" indent="-342900">
              <a:buFontTx/>
              <a:buChar char="-"/>
              <a:defRPr sz="2000"/>
            </a:pPr>
            <a:endParaRPr lang="en-US" dirty="0"/>
          </a:p>
          <a:p>
            <a:pPr marL="342900" indent="-342900">
              <a:buFontTx/>
              <a:buChar char="-"/>
              <a:defRPr sz="2000"/>
            </a:pPr>
            <a:endParaRPr lang="en-US" dirty="0"/>
          </a:p>
          <a:p>
            <a:pPr marL="342900" indent="-342900">
              <a:buFontTx/>
              <a:buChar char="-"/>
              <a:defRPr sz="2000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964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C60B005-F334-3F74-8F13-90D715E2F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Results - High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A4AB64-B850-E8B3-4289-0CC8200D2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586" y="2129983"/>
            <a:ext cx="7543801" cy="3952410"/>
          </a:xfrm>
          <a:prstGeom prst="rect">
            <a:avLst/>
          </a:prstGeom>
        </p:spPr>
      </p:pic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9632B152-6E65-A2B4-76CD-6F57B52933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687" y="1872423"/>
            <a:ext cx="7543801" cy="4293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Non-Weighted Reward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8056534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45008E9-A8EF-E4F8-FA7E-E8A36FC33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Results - High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092BBE-40B6-74F1-B931-2B84C6197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063" y="2252867"/>
            <a:ext cx="6829743" cy="3984647"/>
          </a:xfrm>
          <a:prstGeom prst="rect">
            <a:avLst/>
          </a:prstGeom>
        </p:spPr>
      </p:pic>
      <p:sp>
        <p:nvSpPr>
          <p:cNvPr id="2" name="Content Placeholder 7">
            <a:extLst>
              <a:ext uri="{FF2B5EF4-FFF2-40B4-BE49-F238E27FC236}">
                <a16:creationId xmlns:a16="http://schemas.microsoft.com/office/drawing/2014/main" id="{8F4A356A-7996-943E-09DC-7A2D81F19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687" y="1872423"/>
            <a:ext cx="7543801" cy="4293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Space-Time plot – Max Pressure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3262414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45008E9-A8EF-E4F8-FA7E-E8A36FC33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Results - High </a:t>
            </a:r>
            <a:r>
              <a:rPr lang="en-US" dirty="0"/>
              <a:t>Pressure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89F029-2535-97A4-F534-3FCF279202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954" y="2342592"/>
            <a:ext cx="7076806" cy="3870054"/>
          </a:xfrm>
          <a:prstGeom prst="rect">
            <a:avLst/>
          </a:prstGeom>
        </p:spPr>
      </p:pic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42EB1652-B607-41A5-15BB-B43EDF788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687" y="1872423"/>
            <a:ext cx="7543801" cy="429303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Space-Time plot – DQN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4797113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2000249"/>
            <a:ext cx="8229600" cy="4106636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Improvement Over Simple Methods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Successful Use of DQN in Traffic Control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Successful prioritization of public transportation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Feasible to implement for real life TLS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endParaRPr lang="en-US" dirty="0"/>
          </a:p>
          <a:p>
            <a:pPr>
              <a:defRPr sz="2000"/>
            </a:pP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Future </a:t>
            </a:r>
            <a:r>
              <a:rPr lang="en-US" dirty="0"/>
              <a:t>Work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181077"/>
            <a:ext cx="7969977" cy="2766482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Exploring multi-agent RL for larger networks 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Experimenting with other RL methods like PPO, A3C …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Consider more advanced DQN variations like DDQN, Rainbow …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76" y="548640"/>
            <a:ext cx="7626096" cy="1179576"/>
          </a:xfrm>
        </p:spPr>
        <p:txBody>
          <a:bodyPr>
            <a:normAutofit/>
          </a:bodyPr>
          <a:lstStyle/>
          <a:p>
            <a:r>
              <a:rPr lang="en-US" sz="3500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75" y="2179864"/>
            <a:ext cx="8095053" cy="369502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sz="1900" dirty="0"/>
              <a:t> Fixed-schedule traffic lights can't adapt to real-time traffic, causing congestion and longer wait times.</a:t>
            </a:r>
          </a:p>
          <a:p>
            <a:pPr>
              <a:defRPr sz="2000"/>
            </a:pPr>
            <a:endParaRPr lang="en-US" sz="1900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sz="1900" dirty="0"/>
              <a:t> Importance of efficient traffic management in modern cities:</a:t>
            </a:r>
          </a:p>
          <a:p>
            <a:pPr marL="0" indent="0">
              <a:buNone/>
              <a:defRPr sz="2000"/>
            </a:pPr>
            <a:r>
              <a:rPr lang="en-US" sz="1900" dirty="0"/>
              <a:t>	- Reduces waiting times</a:t>
            </a:r>
          </a:p>
          <a:p>
            <a:pPr marL="0" indent="0">
              <a:buNone/>
              <a:defRPr sz="2000"/>
            </a:pPr>
            <a:r>
              <a:rPr lang="en-US" sz="1900" dirty="0"/>
              <a:t>	- Minimizes pollution</a:t>
            </a:r>
          </a:p>
          <a:p>
            <a:pPr marL="0" indent="0">
              <a:buNone/>
              <a:defRPr sz="2000"/>
            </a:pPr>
            <a:r>
              <a:rPr lang="en-US" sz="1900" dirty="0"/>
              <a:t>	- Enhances quality of life</a:t>
            </a:r>
          </a:p>
          <a:p>
            <a:pPr marL="0" indent="0">
              <a:buNone/>
              <a:defRPr sz="2000"/>
            </a:pPr>
            <a:endParaRPr lang="en-US" sz="1900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sz="1900" dirty="0"/>
              <a:t> Objective: Implement adaptive traffic light control.</a:t>
            </a:r>
          </a:p>
          <a:p>
            <a:pPr marL="0" indent="0">
              <a:buNone/>
              <a:defRPr sz="2000"/>
            </a:pP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814855" cy="4023360"/>
          </a:xfrm>
        </p:spPr>
        <p:txBody>
          <a:bodyPr/>
          <a:lstStyle/>
          <a:p>
            <a:pPr marL="0" indent="0">
              <a:buNone/>
              <a:defRPr sz="2000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Challenges</a:t>
            </a:r>
            <a:r>
              <a:rPr dirty="0"/>
              <a:t>: </a:t>
            </a:r>
            <a:endParaRPr lang="en-US" dirty="0"/>
          </a:p>
          <a:p>
            <a:pPr marL="0" indent="0">
              <a:buNone/>
              <a:defRPr sz="2000"/>
            </a:pPr>
            <a:r>
              <a:rPr lang="en-US" dirty="0"/>
              <a:t>	-</a:t>
            </a:r>
            <a:r>
              <a:rPr dirty="0"/>
              <a:t>Reduce waiting times</a:t>
            </a:r>
            <a:endParaRPr lang="en-US" dirty="0"/>
          </a:p>
          <a:p>
            <a:pPr marL="0" indent="0">
              <a:buNone/>
              <a:defRPr sz="2000"/>
            </a:pPr>
            <a:r>
              <a:rPr lang="en-US" dirty="0"/>
              <a:t>	-</a:t>
            </a:r>
            <a:r>
              <a:rPr dirty="0"/>
              <a:t>prioritize public transport</a:t>
            </a:r>
            <a:endParaRPr lang="en-US" dirty="0"/>
          </a:p>
          <a:p>
            <a:pPr marL="0" indent="0">
              <a:buNone/>
              <a:defRPr sz="2000"/>
            </a:pPr>
            <a:endParaRPr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This requires a dynamic solution that responds to real-time conditions.</a:t>
            </a:r>
            <a:endParaRPr lang="en-US" dirty="0"/>
          </a:p>
          <a:p>
            <a:pPr>
              <a:defRPr sz="2000"/>
            </a:pPr>
            <a:endParaRPr lang="en-US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Use RL</a:t>
            </a:r>
          </a:p>
          <a:p>
            <a:pPr>
              <a:defRPr sz="2000"/>
            </a:pPr>
            <a:endParaRPr lang="en-US" dirty="0"/>
          </a:p>
          <a:p>
            <a:pPr>
              <a:defRPr sz="2000"/>
            </a:pPr>
            <a:endParaRPr lang="en-US" dirty="0"/>
          </a:p>
          <a:p>
            <a:pPr marL="0" indent="0">
              <a:buNone/>
              <a:defRPr sz="2000"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Explored Solutions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984527"/>
            <a:ext cx="7684227" cy="422849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Compared methods:</a:t>
            </a:r>
          </a:p>
          <a:p>
            <a:pPr marL="0" indent="0">
              <a:buNone/>
              <a:defRPr sz="2000"/>
            </a:pPr>
            <a:r>
              <a:rPr lang="en-US" dirty="0"/>
              <a:t>	</a:t>
            </a:r>
            <a:r>
              <a:rPr dirty="0"/>
              <a:t>- Max Pressure:</a:t>
            </a:r>
            <a:endParaRPr lang="en-US" dirty="0"/>
          </a:p>
          <a:p>
            <a:pPr marL="0" indent="0">
              <a:buNone/>
              <a:defRPr sz="2000"/>
            </a:pPr>
            <a:r>
              <a:rPr lang="en-US" dirty="0"/>
              <a:t>		Dynamic optimization.</a:t>
            </a:r>
          </a:p>
          <a:p>
            <a:pPr marL="0" indent="0">
              <a:buNone/>
              <a:defRPr sz="2000"/>
            </a:pPr>
            <a:r>
              <a:rPr lang="en-US" dirty="0"/>
              <a:t>		Doesn’t consider long-term impact of its decision.</a:t>
            </a:r>
          </a:p>
          <a:p>
            <a:pPr marL="0" indent="0">
              <a:buNone/>
              <a:defRPr sz="2000"/>
            </a:pPr>
            <a:r>
              <a:rPr lang="en-US" dirty="0"/>
              <a:t>	- 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Actor-Critic Algorithms</a:t>
            </a:r>
            <a:r>
              <a:rPr lang="en-US" dirty="0"/>
              <a:t>:</a:t>
            </a:r>
          </a:p>
          <a:p>
            <a:pPr marL="0" indent="0">
              <a:buNone/>
              <a:defRPr sz="2000"/>
            </a:pPr>
            <a:r>
              <a:rPr lang="en-US" dirty="0"/>
              <a:t>		</a:t>
            </a:r>
            <a:r>
              <a:rPr dirty="0"/>
              <a:t>High computation requirement</a:t>
            </a:r>
            <a:r>
              <a:rPr lang="en-US" dirty="0"/>
              <a:t>.</a:t>
            </a:r>
          </a:p>
          <a:p>
            <a:pPr marL="0" indent="0">
              <a:buNone/>
              <a:defRPr sz="2000"/>
            </a:pPr>
            <a:r>
              <a:rPr lang="en-US" dirty="0"/>
              <a:t>		Training Requires direct environment interaction.</a:t>
            </a:r>
            <a:endParaRPr dirty="0"/>
          </a:p>
          <a:p>
            <a:pPr>
              <a:defRPr sz="2000"/>
            </a:pPr>
            <a:endParaRPr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Chosen: DQN</a:t>
            </a:r>
            <a:endParaRPr lang="en-US" dirty="0"/>
          </a:p>
          <a:p>
            <a:pPr marL="0" indent="0">
              <a:buNone/>
              <a:defRPr sz="2000"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DQN – Why ?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009020"/>
            <a:ext cx="8067948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dirty="0"/>
              <a:t> Learns optimal control strategies over time</a:t>
            </a:r>
            <a:endParaRPr lang="en-US" dirty="0"/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Can handle high pressure 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Can prioritize public transport efficiently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Adapts to complex, dynamic environments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ability to learning from past data without interaction with environment</a:t>
            </a:r>
          </a:p>
          <a:p>
            <a:pPr marL="0" indent="0">
              <a:buNone/>
              <a:defRPr sz="2000"/>
            </a:pPr>
            <a:endParaRPr lang="en-US" dirty="0"/>
          </a:p>
          <a:p>
            <a:pPr marL="0" indent="0">
              <a:buNone/>
              <a:defRPr sz="2000"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DQN – High Level</a:t>
            </a:r>
            <a:endParaRPr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22959" y="2009020"/>
                <a:ext cx="8067948" cy="4023360"/>
              </a:xfrm>
            </p:spPr>
            <p:txBody>
              <a:bodyPr>
                <a:normAutofit/>
              </a:bodyPr>
              <a:lstStyle/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IL" dirty="0"/>
                  <a:t> </a:t>
                </a:r>
                <a:r>
                  <a:rPr lang="en-US" dirty="0"/>
                  <a:t>Model the problem as MDP</a:t>
                </a:r>
              </a:p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Build the model </a:t>
                </a:r>
              </a:p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Train the model using RL to estimate Q function</a:t>
                </a:r>
              </a:p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Feed the state to the model and choose: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𝑎𝑟𝑔</m:t>
                        </m:r>
                        <m:limLow>
                          <m:limLow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b="0" i="0" smtClean="0">
                                <a:latin typeface="Cambria Math" panose="02040503050406030204" pitchFamily="18" charset="0"/>
                              </a:rPr>
                              <m:t>max</m:t>
                            </m:r>
                          </m:e>
                          <m:li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lim>
                        </m:limLow>
                      </m:fNam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dirty="0"/>
              </a:p>
              <a:p>
                <a:pPr marL="0" indent="0">
                  <a:buNone/>
                  <a:defRPr sz="2000"/>
                </a:pPr>
                <a:endParaRPr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2959" y="2009020"/>
                <a:ext cx="8067948" cy="4023360"/>
              </a:xfrm>
              <a:blipFill>
                <a:blip r:embed="rId2"/>
                <a:stretch>
                  <a:fillRect l="-1814" t="-1667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66644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5607" y="462416"/>
            <a:ext cx="8229600" cy="1143000"/>
          </a:xfrm>
        </p:spPr>
        <p:txBody>
          <a:bodyPr/>
          <a:lstStyle/>
          <a:p>
            <a:r>
              <a:rPr lang="en-US" dirty="0"/>
              <a:t>DQN - MDP definition</a:t>
            </a:r>
            <a:endParaRPr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02078" y="1989137"/>
                <a:ext cx="4433207" cy="4060599"/>
              </a:xfrm>
            </p:spPr>
            <p:txBody>
              <a:bodyPr>
                <a:normAutofit fontScale="92500" lnSpcReduction="20000"/>
              </a:bodyPr>
              <a:lstStyle/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State: 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Current phase one-hot encoding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Time in current phase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number of cars on each lane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number of buses on each lane</a:t>
                </a:r>
                <a:br>
                  <a:rPr lang="en-US" dirty="0"/>
                </a:br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Action: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- 0: Stay in current phase</a:t>
                </a:r>
              </a:p>
              <a:p>
                <a:pPr marL="0" indent="0">
                  <a:buNone/>
                  <a:defRPr sz="2000"/>
                </a:pPr>
                <a:r>
                  <a:rPr lang="en-US" dirty="0"/>
                  <a:t>	- 1: Move to next state</a:t>
                </a:r>
                <a:br>
                  <a:rPr lang="en-US" dirty="0"/>
                </a:br>
                <a:endParaRPr lang="en-US" dirty="0"/>
              </a:p>
              <a:p>
                <a:pPr>
                  <a:buFont typeface="Wingdings" panose="05000000000000000000" pitchFamily="2" charset="2"/>
                  <a:buChar char="q"/>
                  <a:defRPr sz="2000"/>
                </a:pPr>
                <a:r>
                  <a:rPr lang="en-US" dirty="0"/>
                  <a:t> GAMMA: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99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  <a:defRPr sz="2000"/>
                </a:pPr>
                <a:endParaRPr lang="en-US" dirty="0"/>
              </a:p>
              <a:p>
                <a:pPr marL="0" indent="0">
                  <a:buNone/>
                  <a:defRPr sz="2000"/>
                </a:pP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2078" y="1989137"/>
                <a:ext cx="4433207" cy="4060599"/>
              </a:xfrm>
              <a:blipFill>
                <a:blip r:embed="rId2"/>
                <a:stretch>
                  <a:fillRect l="-3164" t="-2553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F66B716-4063-C02E-F9A4-1945C2CD70C7}"/>
              </a:ext>
            </a:extLst>
          </p:cNvPr>
          <p:cNvSpPr txBox="1">
            <a:spLocks/>
          </p:cNvSpPr>
          <p:nvPr/>
        </p:nvSpPr>
        <p:spPr>
          <a:xfrm>
            <a:off x="4808765" y="1989137"/>
            <a:ext cx="4433207" cy="40605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Reward: we examine 2 rewards functions:</a:t>
            </a:r>
          </a:p>
          <a:p>
            <a:pPr marL="0" indent="0">
              <a:buNone/>
              <a:defRPr sz="2000"/>
            </a:pPr>
            <a:r>
              <a:rPr lang="en-US" dirty="0"/>
              <a:t>	- Minus TTT (Total Travel Time)</a:t>
            </a:r>
          </a:p>
          <a:p>
            <a:pPr marL="0" indent="0">
              <a:buNone/>
              <a:defRPr sz="2000"/>
            </a:pPr>
            <a:r>
              <a:rPr lang="en-US" dirty="0"/>
              <a:t>	- Minus Weighted TTT:</a:t>
            </a:r>
          </a:p>
          <a:p>
            <a:pPr marL="0" indent="0">
              <a:buNone/>
              <a:defRPr sz="2000"/>
            </a:pPr>
            <a:r>
              <a:rPr lang="en-US" dirty="0"/>
              <a:t>		Car weight = x1</a:t>
            </a:r>
            <a:br>
              <a:rPr lang="en-US" dirty="0"/>
            </a:br>
            <a:r>
              <a:rPr lang="en-US" dirty="0"/>
              <a:t>		Bus weight = x15 </a:t>
            </a:r>
          </a:p>
          <a:p>
            <a:pPr marL="0" indent="0">
              <a:buFont typeface="Calibri" panose="020F0502020204030204" pitchFamily="34" charset="0"/>
              <a:buNone/>
              <a:defRPr sz="2000"/>
            </a:pP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DQ</a:t>
            </a:r>
            <a:r>
              <a:rPr lang="en-US" dirty="0"/>
              <a:t>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853298"/>
            <a:ext cx="8229600" cy="160836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</a:t>
            </a:r>
            <a:r>
              <a:rPr dirty="0"/>
              <a:t>DQN leverages deep neural networks to </a:t>
            </a:r>
            <a:r>
              <a:rPr lang="en-US" dirty="0"/>
              <a:t>estimate the Q function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Network Input: State Vector</a:t>
            </a:r>
          </a:p>
          <a:p>
            <a:pPr>
              <a:buFont typeface="Wingdings" panose="05000000000000000000" pitchFamily="2" charset="2"/>
              <a:buChar char="q"/>
              <a:defRPr sz="2000"/>
            </a:pPr>
            <a:r>
              <a:rPr lang="en-US" dirty="0"/>
              <a:t> Network Output: Q values of each action</a:t>
            </a:r>
            <a:endParaRPr dirty="0"/>
          </a:p>
          <a:p>
            <a:pPr marL="0" indent="0">
              <a:buNone/>
              <a:defRPr sz="2000"/>
            </a:pPr>
            <a:endParaRPr lang="en-US" dirty="0"/>
          </a:p>
          <a:p>
            <a:pPr marL="0" indent="0">
              <a:buNone/>
              <a:defRPr sz="2000"/>
            </a:pP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63A2EB-A1F4-13F9-235B-E052C90CB6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435" y="3281454"/>
            <a:ext cx="6547758" cy="299124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1962</TotalTime>
  <Words>813</Words>
  <Application>Microsoft Office PowerPoint</Application>
  <PresentationFormat>On-screen Show (4:3)</PresentationFormat>
  <Paragraphs>139</Paragraphs>
  <Slides>24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Wingdings</vt:lpstr>
      <vt:lpstr>Retrospect</vt:lpstr>
      <vt:lpstr>Deep Q-Network (DQN) for Traffic Light Control</vt:lpstr>
      <vt:lpstr>Outline</vt:lpstr>
      <vt:lpstr>Introduction</vt:lpstr>
      <vt:lpstr>Problem Statement</vt:lpstr>
      <vt:lpstr>Explored Solutions</vt:lpstr>
      <vt:lpstr>DQN – Why ?</vt:lpstr>
      <vt:lpstr>DQN – High Level</vt:lpstr>
      <vt:lpstr>DQN - MDP definition</vt:lpstr>
      <vt:lpstr>DQN</vt:lpstr>
      <vt:lpstr>DQN - Training Process</vt:lpstr>
      <vt:lpstr>Training Process</vt:lpstr>
      <vt:lpstr>Simulation Environment</vt:lpstr>
      <vt:lpstr>Simulation Setup</vt:lpstr>
      <vt:lpstr>Simulation Setup</vt:lpstr>
      <vt:lpstr>Simulation Setup</vt:lpstr>
      <vt:lpstr>Simulation 1</vt:lpstr>
      <vt:lpstr>Results - Low Pressure</vt:lpstr>
      <vt:lpstr>Simulation 2 + 3</vt:lpstr>
      <vt:lpstr>Results - High Pressure</vt:lpstr>
      <vt:lpstr>Results - High Pressure</vt:lpstr>
      <vt:lpstr>Results - High Pressure</vt:lpstr>
      <vt:lpstr>Results - High Pressure</vt:lpstr>
      <vt:lpstr>Conclusion</vt:lpstr>
      <vt:lpstr>Future Work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Salman, Nawaf</dc:creator>
  <cp:keywords/>
  <dc:description>generated using python-pptx</dc:description>
  <cp:lastModifiedBy>Salman, Nawaf</cp:lastModifiedBy>
  <cp:revision>148</cp:revision>
  <dcterms:created xsi:type="dcterms:W3CDTF">2013-01-27T09:14:16Z</dcterms:created>
  <dcterms:modified xsi:type="dcterms:W3CDTF">2024-11-06T22:02:19Z</dcterms:modified>
  <cp:category/>
</cp:coreProperties>
</file>

<file path=docProps/thumbnail.jpeg>
</file>